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337" r:id="rId4"/>
    <p:sldId id="377" r:id="rId5"/>
    <p:sldId id="351" r:id="rId6"/>
    <p:sldId id="353" r:id="rId7"/>
    <p:sldId id="388" r:id="rId8"/>
    <p:sldId id="370" r:id="rId9"/>
    <p:sldId id="306" r:id="rId10"/>
    <p:sldId id="379" r:id="rId11"/>
    <p:sldId id="380" r:id="rId12"/>
    <p:sldId id="381" r:id="rId13"/>
    <p:sldId id="355" r:id="rId14"/>
    <p:sldId id="356" r:id="rId15"/>
    <p:sldId id="368" r:id="rId16"/>
    <p:sldId id="371" r:id="rId17"/>
    <p:sldId id="372" r:id="rId18"/>
    <p:sldId id="373" r:id="rId19"/>
    <p:sldId id="374" r:id="rId20"/>
    <p:sldId id="375" r:id="rId21"/>
    <p:sldId id="389" r:id="rId22"/>
  </p:sldIdLst>
  <p:sldSz cx="91455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  <p15:guide id="16" pos="2881">
          <p15:clr>
            <a:srgbClr val="A4A3A4"/>
          </p15:clr>
        </p15:guide>
        <p15:guide id="17" pos="575">
          <p15:clr>
            <a:srgbClr val="A4A3A4"/>
          </p15:clr>
        </p15:guide>
        <p15:guide id="18" pos="5186">
          <p15:clr>
            <a:srgbClr val="A4A3A4"/>
          </p15:clr>
        </p15:guide>
        <p15:guide id="19" pos="4285">
          <p15:clr>
            <a:srgbClr val="A4A3A4"/>
          </p15:clr>
        </p15:guide>
        <p15:guide id="20" pos="5438">
          <p15:clr>
            <a:srgbClr val="A4A3A4"/>
          </p15:clr>
        </p15:guide>
        <p15:guide id="21" pos="2772">
          <p15:clr>
            <a:srgbClr val="A4A3A4"/>
          </p15:clr>
        </p15:guide>
        <p15:guide id="22" pos="323">
          <p15:clr>
            <a:srgbClr val="A4A3A4"/>
          </p15:clr>
        </p15:guide>
        <p15:guide id="23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54ABD8"/>
    <a:srgbClr val="4D4D4D"/>
    <a:srgbClr val="333399"/>
    <a:srgbClr val="8042BE"/>
    <a:srgbClr val="2341BF"/>
    <a:srgbClr val="1818B8"/>
    <a:srgbClr val="92D8E6"/>
    <a:srgbClr val="6A7806"/>
    <a:srgbClr val="039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79147" autoAdjust="0"/>
  </p:normalViewPr>
  <p:slideViewPr>
    <p:cSldViewPr>
      <p:cViewPr varScale="1">
        <p:scale>
          <a:sx n="90" d="100"/>
          <a:sy n="90" d="100"/>
        </p:scale>
        <p:origin x="-2436" y="-9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  <p:guide pos="2881"/>
        <p:guide pos="575"/>
        <p:guide pos="5186"/>
        <p:guide pos="4285"/>
        <p:guide pos="5438"/>
        <p:guide pos="2772"/>
        <p:guide pos="323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128FCA9C-FF92-4024-BDEC-A6D3B663DC09}" type="datetimeFigureOut">
              <a:rPr lang="en-US" altLang="zh-CN"/>
              <a:pPr/>
              <a:t>7/12/2016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A446DCAE-1661-43FF-8A44-43DAFDC1FD90}" type="slidenum">
              <a:rPr lang="zh-CN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772AB877-E7B1-4681-847E-D0918612832B}" type="datetimeFigureOut">
              <a:rPr lang="zh-CN" altLang="en-US"/>
              <a:pPr/>
              <a:t>2016/7/12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69C971FF-EF28-4195-A575-329446EFAA55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39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84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155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306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912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701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83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24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04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32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044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698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97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837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10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3606" y="1828800"/>
            <a:ext cx="7318376" cy="3048001"/>
          </a:xfrm>
        </p:spPr>
        <p:txBody>
          <a:bodyPr>
            <a:normAutofit/>
          </a:bodyPr>
          <a:lstStyle>
            <a:lvl1pPr latinLnBrk="0">
              <a:defRPr lang="zh-CN"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3607" y="5029200"/>
            <a:ext cx="5889006" cy="1143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CN" sz="20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 baseline="0"/>
            </a:lvl7pPr>
            <a:lvl8pPr latinLnBrk="0">
              <a:defRPr lang="zh-CN" baseline="0"/>
            </a:lvl8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zh-CN" altLang="en-US"/>
              <a:pPr/>
              <a:t>2016/7/12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552" y="685800"/>
            <a:ext cx="1601431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3606" y="685800"/>
            <a:ext cx="5564519" cy="5486400"/>
          </a:xfrm>
        </p:spPr>
        <p:txBody>
          <a:bodyPr vert="eaVert"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zh-CN" altLang="en-US"/>
              <a:pPr/>
              <a:t>2016/7/12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 baseline="0"/>
            </a:lvl7pPr>
            <a:lvl8pPr latinLnBrk="0">
              <a:defRPr lang="zh-CN" baseline="0"/>
            </a:lvl8pPr>
            <a:lvl9pPr latinLnBrk="0">
              <a:defRPr lang="zh-CN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zh-CN" altLang="en-US"/>
              <a:pPr/>
              <a:t>2016/7/12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607" y="3429001"/>
            <a:ext cx="7318376" cy="2362199"/>
          </a:xfrm>
        </p:spPr>
        <p:txBody>
          <a:bodyPr anchor="b">
            <a:normAutofit/>
          </a:bodyPr>
          <a:lstStyle>
            <a:lvl1pPr algn="l" latinLnBrk="0">
              <a:defRPr lang="zh-CN" sz="44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258" y="685802"/>
            <a:ext cx="5892355" cy="1142999"/>
          </a:xfrm>
        </p:spPr>
        <p:txBody>
          <a:bodyPr anchor="t"/>
          <a:lstStyle>
            <a:lvl1pPr marL="0" indent="0" latinLnBrk="0">
              <a:spcBef>
                <a:spcPts val="0"/>
              </a:spcBef>
              <a:buNone/>
              <a:defRPr lang="zh-C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zh-CN" altLang="en-US"/>
              <a:pPr/>
              <a:t>2016/7/12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25361" y="1828800"/>
            <a:ext cx="3533084" cy="43434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 baseline="0"/>
            </a:lvl7pPr>
            <a:lvl8pPr latinLnBrk="0">
              <a:defRPr lang="zh-CN" sz="1600" baseline="0"/>
            </a:lvl8pPr>
            <a:lvl9pPr latinLnBrk="0">
              <a:defRPr lang="zh-CN" sz="16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8899" y="1828800"/>
            <a:ext cx="3533084" cy="43434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zh-CN" altLang="en-US"/>
              <a:pPr/>
              <a:t>2016/7/12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607" y="274638"/>
            <a:ext cx="7318376" cy="1325562"/>
          </a:xfrm>
        </p:spPr>
        <p:txBody>
          <a:bodyPr/>
          <a:lstStyle>
            <a:lvl1pPr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3607" y="1828800"/>
            <a:ext cx="3533404" cy="83820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CN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3607" y="2743201"/>
            <a:ext cx="3533404" cy="3428999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8579" y="1828800"/>
            <a:ext cx="3533404" cy="83820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CN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8579" y="2743201"/>
            <a:ext cx="3533404" cy="3428999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 baseline="0"/>
            </a:lvl8pPr>
            <a:lvl9pPr latinLnBrk="0">
              <a:defRPr lang="zh-CN" sz="14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zh-CN" altLang="en-US"/>
              <a:pPr/>
              <a:t>2016/7/12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zh-CN" altLang="en-US"/>
              <a:pPr/>
              <a:t>2016/7/12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zh-CN" altLang="en-US"/>
              <a:pPr/>
              <a:t>2016/7/12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388669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3382" y="685800"/>
            <a:ext cx="2915916" cy="4038600"/>
          </a:xfrm>
        </p:spPr>
        <p:txBody>
          <a:bodyPr anchor="b">
            <a:noAutofit/>
          </a:bodyPr>
          <a:lstStyle>
            <a:lvl1pPr algn="l" latinLnBrk="0">
              <a:defRPr lang="zh-CN" sz="4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01271" y="685800"/>
            <a:ext cx="4230936" cy="54864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13382" y="4876800"/>
            <a:ext cx="2915916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18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zh-CN" altLang="en-US"/>
              <a:pPr/>
              <a:t>2016/7/12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388669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3382" y="685800"/>
            <a:ext cx="2915916" cy="4038600"/>
          </a:xfrm>
        </p:spPr>
        <p:txBody>
          <a:bodyPr anchor="b">
            <a:noAutofit/>
          </a:bodyPr>
          <a:lstStyle>
            <a:lvl1pPr algn="l" latinLnBrk="0">
              <a:defRPr lang="zh-CN" sz="4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01270" y="685800"/>
            <a:ext cx="4230936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13382" y="4876800"/>
            <a:ext cx="2915916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18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zh-CN" altLang="en-US"/>
              <a:pPr/>
              <a:t>2016/7/12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13607" y="274638"/>
            <a:ext cx="7318376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3607" y="1828800"/>
            <a:ext cx="73183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116514" y="6448427"/>
            <a:ext cx="104764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DF33987-6305-4E2A-BF18-EF013ECE927B}" type="datetimeFigureOut">
              <a:rPr lang="en-US" altLang="zh-CN" smtClean="0"/>
              <a:pPr/>
              <a:t>7/12/2016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07021" y="6448427"/>
            <a:ext cx="498079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000" cap="all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374360" y="6448427"/>
            <a:ext cx="857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36C87F6-986D-49E6-AF40-1B3A1EE8064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4000" kern="1200" cap="all" baseline="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lang="zh-CN"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zh-CN"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zh-CN"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zh-CN"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CN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s.open.com.c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" y="0"/>
            <a:ext cx="9126251" cy="683061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77548" y="-171400"/>
            <a:ext cx="9146282" cy="6886203"/>
          </a:xfrm>
          <a:prstGeom prst="rect">
            <a:avLst/>
          </a:prstGeom>
          <a:solidFill>
            <a:schemeClr val="bg1">
              <a:lumMod val="95000"/>
              <a:alpha val="37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5" y="5688632"/>
            <a:ext cx="9172992" cy="11967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1" y="5225452"/>
            <a:ext cx="9171400" cy="7216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12568" y="5661248"/>
            <a:ext cx="392472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Easy-Learning Happy -Teaching</a:t>
            </a:r>
            <a:endParaRPr lang="zh-CN" altLang="zh-C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051720" y="2276872"/>
            <a:ext cx="619348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4400" kern="1200" cap="all" baseline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600" spc="300" dirty="0" smtClean="0">
                <a:solidFill>
                  <a:schemeClr val="tx2"/>
                </a:solidFill>
              </a:rPr>
              <a:t>教学平台操作手册</a:t>
            </a:r>
            <a:endParaRPr lang="zh-CN" altLang="en-US" sz="3600" spc="300" dirty="0">
              <a:solidFill>
                <a:schemeClr val="tx2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23528" y="4221088"/>
            <a:ext cx="8820472" cy="2636912"/>
            <a:chOff x="323528" y="4221088"/>
            <a:chExt cx="8820472" cy="2636912"/>
          </a:xfrm>
        </p:grpSpPr>
        <p:grpSp>
          <p:nvGrpSpPr>
            <p:cNvPr id="12" name="组合 11"/>
            <p:cNvGrpSpPr/>
            <p:nvPr/>
          </p:nvGrpSpPr>
          <p:grpSpPr>
            <a:xfrm>
              <a:off x="323528" y="4581128"/>
              <a:ext cx="8820472" cy="2276872"/>
              <a:chOff x="323528" y="4581128"/>
              <a:chExt cx="8820472" cy="2276872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H="1">
                <a:off x="323528" y="5481531"/>
                <a:ext cx="360040" cy="35943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3275856" y="4581128"/>
                <a:ext cx="360040" cy="12555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 flipV="1">
                <a:off x="3635896" y="4581128"/>
                <a:ext cx="576064" cy="12555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4233475" y="5751105"/>
                <a:ext cx="246349" cy="34219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4479824" y="6093296"/>
                <a:ext cx="4664176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23528" y="5840965"/>
                <a:ext cx="0" cy="10170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221088"/>
              <a:ext cx="4427984" cy="2276878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4" y="332656"/>
            <a:ext cx="2291225" cy="5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694" y="-62871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tx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27728" y="620688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49"/>
          <p:cNvSpPr txBox="1"/>
          <p:nvPr/>
        </p:nvSpPr>
        <p:spPr>
          <a:xfrm>
            <a:off x="180306" y="116632"/>
            <a:ext cx="4416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教学平台学生端我的作业、做作业</a:t>
            </a:r>
          </a:p>
        </p:txBody>
      </p:sp>
      <p:sp>
        <p:nvSpPr>
          <p:cNvPr id="22" name="Text Box 67"/>
          <p:cNvSpPr txBox="1">
            <a:spLocks noChangeArrowheads="1"/>
          </p:cNvSpPr>
          <p:nvPr/>
        </p:nvSpPr>
        <p:spPr bwMode="black">
          <a:xfrm>
            <a:off x="180306" y="620688"/>
            <a:ext cx="8161490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做作业</a:t>
            </a:r>
            <a:r>
              <a:rPr lang="zh-CN" altLang="en-US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、离线作业查看作业内容、下载附件，学生提交作答内容和附件，等待教师批阅；</a:t>
            </a:r>
            <a:endParaRPr lang="en-US" altLang="zh-CN" sz="12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、在线</a:t>
            </a:r>
            <a:r>
              <a:rPr lang="zh-CN" altLang="en-US" sz="12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作业，答完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所有题目后才能提交，如果只作答了部分题目可暂存，下次可继续答题；</a:t>
            </a:r>
            <a:endParaRPr lang="en-US" altLang="zh-CN" sz="12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2" y="1506284"/>
            <a:ext cx="5920778" cy="44901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742" y="3140968"/>
            <a:ext cx="5904656" cy="3374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7728" y="1700808"/>
            <a:ext cx="1392738" cy="231812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5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离线作业</a:t>
            </a:r>
            <a:endParaRPr lang="zh-CN" altLang="en-US" sz="1050" b="1" dirty="0">
              <a:solidFill>
                <a:schemeClr val="tx2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32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8203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tx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27728" y="476672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49"/>
          <p:cNvSpPr txBox="1"/>
          <p:nvPr/>
        </p:nvSpPr>
        <p:spPr>
          <a:xfrm>
            <a:off x="180306" y="-27384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教学平台学生问答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67"/>
          <p:cNvSpPr txBox="1">
            <a:spLocks noChangeArrowheads="1"/>
          </p:cNvSpPr>
          <p:nvPr/>
        </p:nvSpPr>
        <p:spPr bwMode="black">
          <a:xfrm>
            <a:off x="180306" y="548680"/>
            <a:ext cx="816149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的问答：查看学生问题和回答情况。</a:t>
            </a:r>
            <a:endParaRPr lang="en-US" altLang="zh-CN" sz="16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、我的提问，在学习时所提的问题和回答情况。；</a:t>
            </a:r>
            <a:endParaRPr lang="en-US" altLang="zh-CN" sz="12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、我的回答，查看学生回答过的问题。</a:t>
            </a:r>
            <a:endParaRPr lang="en-US" altLang="zh-CN" sz="12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、我的收藏，查看收藏的问题。</a:t>
            </a:r>
            <a:endParaRPr lang="en-US" altLang="zh-CN" sz="12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、全部问题，学生所有课程下的问题。</a:t>
            </a:r>
            <a:endParaRPr lang="zh-CN" altLang="en-US" sz="1200" b="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65" y="1697905"/>
            <a:ext cx="7527725" cy="489654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661026" y="2996952"/>
            <a:ext cx="648072" cy="216024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回答数</a:t>
            </a:r>
            <a:endParaRPr lang="zh-CN" altLang="en-US" sz="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37344" y="2996952"/>
            <a:ext cx="575810" cy="216024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收藏数</a:t>
            </a:r>
            <a:endParaRPr lang="zh-CN" altLang="en-US" sz="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56970" y="2996952"/>
            <a:ext cx="648072" cy="216024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查看数</a:t>
            </a:r>
            <a:endParaRPr lang="zh-CN" altLang="en-US" sz="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36490" y="4060439"/>
            <a:ext cx="3024336" cy="288032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860826" y="4086035"/>
            <a:ext cx="15121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400" dirty="0" smtClean="0">
                <a:solidFill>
                  <a:srgbClr val="C00000"/>
                </a:solidFill>
              </a:rPr>
              <a:t>点击标题，查看问答详情页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8203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tx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27728" y="476672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49"/>
          <p:cNvSpPr txBox="1"/>
          <p:nvPr/>
        </p:nvSpPr>
        <p:spPr>
          <a:xfrm>
            <a:off x="180306" y="-27384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教学平台学生问答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67"/>
          <p:cNvSpPr txBox="1">
            <a:spLocks noChangeArrowheads="1"/>
          </p:cNvSpPr>
          <p:nvPr/>
        </p:nvSpPr>
        <p:spPr bwMode="black">
          <a:xfrm>
            <a:off x="180306" y="548680"/>
            <a:ext cx="816149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进入课程的问答</a:t>
            </a:r>
            <a:endParaRPr lang="zh-CN" altLang="en-US" sz="1600" b="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10566" y="3501582"/>
            <a:ext cx="1224136" cy="23776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我</a:t>
            </a:r>
            <a:r>
              <a:rPr lang="zh-CN" altLang="en-US" dirty="0" smtClean="0"/>
              <a:t>的</a:t>
            </a:r>
            <a:r>
              <a:rPr lang="zh-CN" altLang="en-US" dirty="0"/>
              <a:t>问答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9665"/>
            <a:ext cx="4933528" cy="45647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029" y="2012870"/>
            <a:ext cx="4541897" cy="3031139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3032924" y="4149080"/>
            <a:ext cx="1418995" cy="4940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562844" y="3492032"/>
            <a:ext cx="551478" cy="36004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415946" y="3553239"/>
            <a:ext cx="129614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400" dirty="0" smtClean="0">
                <a:solidFill>
                  <a:srgbClr val="C00000"/>
                </a:solidFill>
              </a:rPr>
              <a:t>进行回答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8203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tx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27728" y="620688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49"/>
          <p:cNvSpPr txBox="1"/>
          <p:nvPr/>
        </p:nvSpPr>
        <p:spPr>
          <a:xfrm>
            <a:off x="180306" y="116632"/>
            <a:ext cx="35702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教学平台学生辅导资料下载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67"/>
          <p:cNvSpPr txBox="1">
            <a:spLocks noChangeArrowheads="1"/>
          </p:cNvSpPr>
          <p:nvPr/>
        </p:nvSpPr>
        <p:spPr bwMode="black">
          <a:xfrm>
            <a:off x="203970" y="724333"/>
            <a:ext cx="816149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zh-CN" altLang="en-US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下载教师上传的辅导资料，辅助学习</a:t>
            </a:r>
            <a:r>
              <a:rPr lang="zh-CN" altLang="en-US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30" y="1131725"/>
            <a:ext cx="7594501" cy="63751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08898" y="3717032"/>
            <a:ext cx="504056" cy="43204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372994" y="2708920"/>
            <a:ext cx="1512168" cy="288032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885162" y="2734516"/>
            <a:ext cx="129614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400" dirty="0" smtClean="0">
                <a:solidFill>
                  <a:srgbClr val="C00000"/>
                </a:solidFill>
              </a:rPr>
              <a:t>查看公告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72994" y="4358122"/>
            <a:ext cx="1368152" cy="1087101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4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8203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tx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27728" y="620688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49"/>
          <p:cNvSpPr txBox="1"/>
          <p:nvPr/>
        </p:nvSpPr>
        <p:spPr>
          <a:xfrm>
            <a:off x="180306" y="116632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教学平台个人信息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67"/>
          <p:cNvSpPr txBox="1">
            <a:spLocks noChangeArrowheads="1"/>
          </p:cNvSpPr>
          <p:nvPr/>
        </p:nvSpPr>
        <p:spPr bwMode="black">
          <a:xfrm>
            <a:off x="180306" y="642174"/>
            <a:ext cx="816149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zh-CN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zh-CN" altLang="en-US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和修改</a:t>
            </a:r>
            <a:r>
              <a:rPr lang="zh-CN" altLang="zh-CN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个人的</a:t>
            </a:r>
            <a:r>
              <a:rPr lang="zh-CN" altLang="en-US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endParaRPr lang="zh-CN" altLang="zh-CN" sz="1600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309" y="1747155"/>
            <a:ext cx="704850" cy="295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29" y="3118561"/>
            <a:ext cx="6581775" cy="436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89" y="1075383"/>
            <a:ext cx="7648723" cy="1769486"/>
          </a:xfrm>
          <a:prstGeom prst="rect">
            <a:avLst/>
          </a:prstGeom>
        </p:spPr>
      </p:pic>
      <p:cxnSp>
        <p:nvCxnSpPr>
          <p:cNvPr id="11" name="肘形连接符 10"/>
          <p:cNvCxnSpPr/>
          <p:nvPr/>
        </p:nvCxnSpPr>
        <p:spPr>
          <a:xfrm rot="16200000" flipH="1">
            <a:off x="7368549" y="2390021"/>
            <a:ext cx="813105" cy="643974"/>
          </a:xfrm>
          <a:prstGeom prst="bentConnector3">
            <a:avLst>
              <a:gd name="adj1" fmla="val 161"/>
            </a:avLst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7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8203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tx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27728" y="620688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49"/>
          <p:cNvSpPr txBox="1"/>
          <p:nvPr/>
        </p:nvSpPr>
        <p:spPr>
          <a:xfrm>
            <a:off x="180306" y="116632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教学平台个人信息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67"/>
          <p:cNvSpPr txBox="1">
            <a:spLocks noChangeArrowheads="1"/>
          </p:cNvSpPr>
          <p:nvPr/>
        </p:nvSpPr>
        <p:spPr bwMode="black">
          <a:xfrm>
            <a:off x="180306" y="642174"/>
            <a:ext cx="816149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学生绑定或修改邮箱：</a:t>
            </a:r>
            <a:endParaRPr lang="en-US" altLang="zh-CN" sz="16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、绑定了</a:t>
            </a:r>
            <a:r>
              <a:rPr lang="zh-CN" altLang="en-US" sz="12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邮箱后邮箱名称就可以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作为账号来登录平台。</a:t>
            </a:r>
            <a:endParaRPr lang="en-US" altLang="zh-CN" sz="12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、绑定了邮箱后，可以</a:t>
            </a:r>
            <a:r>
              <a:rPr lang="zh-CN" altLang="en-US" sz="12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免费接收课程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提醒邮件和</a:t>
            </a:r>
            <a:r>
              <a:rPr lang="zh-CN" altLang="en-US" sz="12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找回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密码。</a:t>
            </a:r>
            <a:endParaRPr lang="zh-CN" altLang="zh-CN" sz="1600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3" y="2770422"/>
            <a:ext cx="8865479" cy="38130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3" y="1916832"/>
            <a:ext cx="4933950" cy="102870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1401153" y="2265205"/>
            <a:ext cx="1803489" cy="10914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8203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tx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27728" y="620688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49"/>
          <p:cNvSpPr txBox="1"/>
          <p:nvPr/>
        </p:nvSpPr>
        <p:spPr>
          <a:xfrm>
            <a:off x="180306" y="116632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教学平台个人信息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67"/>
          <p:cNvSpPr txBox="1">
            <a:spLocks noChangeArrowheads="1"/>
          </p:cNvSpPr>
          <p:nvPr/>
        </p:nvSpPr>
        <p:spPr bwMode="black">
          <a:xfrm>
            <a:off x="180306" y="716196"/>
            <a:ext cx="816149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zh-CN" altLang="en-US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学生绑定或修改手机：</a:t>
            </a:r>
            <a:endParaRPr lang="en-US" altLang="zh-CN" sz="16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、绑定了手机后，手机号码</a:t>
            </a:r>
            <a:r>
              <a:rPr lang="zh-CN" altLang="en-US" sz="12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en-US" sz="12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作为账号来登录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平台。</a:t>
            </a:r>
            <a:endParaRPr lang="zh-CN" altLang="zh-CN" sz="1200" dirty="0">
              <a:solidFill>
                <a:schemeClr val="bg1"/>
              </a:solidFill>
              <a:latin typeface="+mj-ea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绑定了手机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后，免费接收课程提醒短息和找回密码。</a:t>
            </a:r>
            <a:endParaRPr lang="zh-CN" altLang="zh-CN" sz="1600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0" y="2345581"/>
            <a:ext cx="9109992" cy="40357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22" y="1579802"/>
            <a:ext cx="4933950" cy="102870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1404442" y="2345581"/>
            <a:ext cx="1944216" cy="695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8203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tx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27728" y="620688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49"/>
          <p:cNvSpPr txBox="1"/>
          <p:nvPr/>
        </p:nvSpPr>
        <p:spPr>
          <a:xfrm>
            <a:off x="180306" y="116632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教学平台个人信息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67"/>
          <p:cNvSpPr txBox="1">
            <a:spLocks noChangeArrowheads="1"/>
          </p:cNvSpPr>
          <p:nvPr/>
        </p:nvSpPr>
        <p:spPr bwMode="black">
          <a:xfrm>
            <a:off x="180306" y="642174"/>
            <a:ext cx="816149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学生设置头像</a:t>
            </a:r>
            <a:r>
              <a:rPr lang="en-US" altLang="zh-CN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可以选择系统自带头像，也可上传头像</a:t>
            </a:r>
            <a:endParaRPr lang="zh-CN" altLang="zh-CN" sz="1600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763" y="1156138"/>
            <a:ext cx="9231808" cy="429783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873744" y="3645024"/>
            <a:ext cx="936104" cy="1008112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776221" y="4682356"/>
            <a:ext cx="129614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400" b="1" dirty="0" smtClean="0">
                <a:solidFill>
                  <a:srgbClr val="C00000"/>
                </a:solidFill>
              </a:rPr>
              <a:t>点击选择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2000" y="3789039"/>
            <a:ext cx="2526858" cy="434639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56770" y="3502808"/>
            <a:ext cx="144016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400" b="1" dirty="0">
                <a:solidFill>
                  <a:srgbClr val="C00000"/>
                </a:solidFill>
              </a:rPr>
              <a:t>上</a:t>
            </a:r>
            <a:r>
              <a:rPr lang="zh-CN" altLang="en-US" sz="1400" b="1" dirty="0" smtClean="0">
                <a:solidFill>
                  <a:srgbClr val="C00000"/>
                </a:solidFill>
              </a:rPr>
              <a:t>传自己的图片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8203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tx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27728" y="620688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49"/>
          <p:cNvSpPr txBox="1"/>
          <p:nvPr/>
        </p:nvSpPr>
        <p:spPr>
          <a:xfrm>
            <a:off x="180306" y="116632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教学平台个人信息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67"/>
          <p:cNvSpPr txBox="1">
            <a:spLocks noChangeArrowheads="1"/>
          </p:cNvSpPr>
          <p:nvPr/>
        </p:nvSpPr>
        <p:spPr bwMode="black">
          <a:xfrm>
            <a:off x="180306" y="642174"/>
            <a:ext cx="816149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学生修改密码</a:t>
            </a:r>
            <a:endParaRPr lang="zh-CN" altLang="zh-CN" sz="1600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2" y="980728"/>
            <a:ext cx="9037106" cy="4128462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6985062" y="1666088"/>
            <a:ext cx="540060" cy="5187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6985062" y="2379314"/>
            <a:ext cx="504056" cy="1440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6985062" y="3044959"/>
            <a:ext cx="504056" cy="514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7093074" y="3322845"/>
            <a:ext cx="504056" cy="5901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694736" y="2588411"/>
            <a:ext cx="129614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400" b="1" dirty="0" smtClean="0">
                <a:solidFill>
                  <a:srgbClr val="C00000"/>
                </a:solidFill>
              </a:rPr>
              <a:t>输入信息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06" y="4371753"/>
            <a:ext cx="4011245" cy="2341292"/>
          </a:xfrm>
          <a:prstGeom prst="rect">
            <a:avLst/>
          </a:prstGeom>
        </p:spPr>
      </p:pic>
      <p:cxnSp>
        <p:nvCxnSpPr>
          <p:cNvPr id="32" name="直接箭头连接符 31"/>
          <p:cNvCxnSpPr/>
          <p:nvPr/>
        </p:nvCxnSpPr>
        <p:spPr>
          <a:xfrm flipH="1">
            <a:off x="4191551" y="4725144"/>
            <a:ext cx="1389355" cy="8864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2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8203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tx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27728" y="620688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49"/>
          <p:cNvSpPr txBox="1"/>
          <p:nvPr/>
        </p:nvSpPr>
        <p:spPr>
          <a:xfrm>
            <a:off x="180306" y="116632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教学平台个人信息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67"/>
          <p:cNvSpPr txBox="1">
            <a:spLocks noChangeArrowheads="1"/>
          </p:cNvSpPr>
          <p:nvPr/>
        </p:nvSpPr>
        <p:spPr bwMode="black">
          <a:xfrm>
            <a:off x="180306" y="642174"/>
            <a:ext cx="816149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学生学籍信息查看</a:t>
            </a:r>
            <a:endParaRPr lang="zh-CN" altLang="zh-CN" sz="1600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61" y="1031677"/>
            <a:ext cx="7596885" cy="59620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450" y="-365547"/>
            <a:ext cx="419100" cy="2095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383923" y="-365548"/>
            <a:ext cx="1108751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100" dirty="0">
                <a:solidFill>
                  <a:schemeClr val="tx1">
                    <a:lumMod val="75000"/>
                  </a:schemeClr>
                </a:solidFill>
              </a:rPr>
              <a:t>李欣然</a:t>
            </a:r>
          </a:p>
        </p:txBody>
      </p:sp>
      <p:sp>
        <p:nvSpPr>
          <p:cNvPr id="3" name="矩形 2"/>
          <p:cNvSpPr/>
          <p:nvPr/>
        </p:nvSpPr>
        <p:spPr>
          <a:xfrm>
            <a:off x="2588142" y="1412776"/>
            <a:ext cx="544492" cy="144016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800" dirty="0" smtClean="0">
                <a:solidFill>
                  <a:schemeClr val="bg2">
                    <a:lumMod val="50000"/>
                  </a:schemeClr>
                </a:solidFill>
              </a:rPr>
              <a:t>李欣然</a:t>
            </a:r>
            <a:endParaRPr lang="zh-CN" alt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5718" y="-144835"/>
            <a:ext cx="9146282" cy="6886203"/>
          </a:xfrm>
          <a:prstGeom prst="rect">
            <a:avLst/>
          </a:prstGeom>
          <a:solidFill>
            <a:schemeClr val="bg1">
              <a:lumMod val="95000"/>
              <a:alpha val="37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0" y="-28203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80306" y="116632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教学平台操作手册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1" name="直接连接符 150"/>
          <p:cNvCxnSpPr/>
          <p:nvPr/>
        </p:nvCxnSpPr>
        <p:spPr>
          <a:xfrm>
            <a:off x="227728" y="620688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340546" y="2973142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学生</a:t>
            </a:r>
            <a:r>
              <a:rPr lang="zh-CN" altLang="en-US" sz="40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端操作手册</a:t>
            </a:r>
            <a:endParaRPr lang="zh-CN" altLang="en-US" sz="40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85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28203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tx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27728" y="620688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49"/>
          <p:cNvSpPr txBox="1"/>
          <p:nvPr/>
        </p:nvSpPr>
        <p:spPr>
          <a:xfrm>
            <a:off x="180306" y="116632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教学平台消息公告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67"/>
          <p:cNvSpPr txBox="1">
            <a:spLocks noChangeArrowheads="1"/>
          </p:cNvSpPr>
          <p:nvPr/>
        </p:nvSpPr>
        <p:spPr bwMode="black">
          <a:xfrm>
            <a:off x="180306" y="707672"/>
            <a:ext cx="816149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b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ea"/>
              </a:rPr>
              <a:t>一些公告和提醒都可以在这查看哦</a:t>
            </a:r>
            <a:endParaRPr lang="zh-CN" altLang="zh-CN" sz="1400" b="0" dirty="0">
              <a:solidFill>
                <a:schemeClr val="tx2">
                  <a:lumMod val="85000"/>
                  <a:lumOff val="15000"/>
                </a:schemeClr>
              </a:solidFill>
              <a:latin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450" y="-365547"/>
            <a:ext cx="419100" cy="2095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383923" y="-365548"/>
            <a:ext cx="1108751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100" dirty="0">
                <a:solidFill>
                  <a:schemeClr val="tx1">
                    <a:lumMod val="75000"/>
                  </a:schemeClr>
                </a:solidFill>
              </a:rPr>
              <a:t>李欣然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28" y="1188051"/>
            <a:ext cx="8249745" cy="601287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525122" y="1269580"/>
            <a:ext cx="504056" cy="43122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126277" y="830276"/>
            <a:ext cx="141277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050" dirty="0" smtClean="0">
                <a:solidFill>
                  <a:srgbClr val="C00000"/>
                </a:solidFill>
              </a:rPr>
              <a:t>点击查看消息公告</a:t>
            </a:r>
            <a:endParaRPr lang="zh-CN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6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矩形 122"/>
          <p:cNvSpPr/>
          <p:nvPr/>
        </p:nvSpPr>
        <p:spPr>
          <a:xfrm>
            <a:off x="-694" y="0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80306" y="116632"/>
            <a:ext cx="3005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教学平台登录注册功能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1" name="直接连接符 150"/>
          <p:cNvCxnSpPr/>
          <p:nvPr/>
        </p:nvCxnSpPr>
        <p:spPr>
          <a:xfrm>
            <a:off x="227728" y="620688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80305" y="1340768"/>
            <a:ext cx="886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</a:schemeClr>
                </a:solidFill>
              </a:rPr>
              <a:t>学生登录注册：已有账号可以输入账号密码进行登录，还没有账号的学生需要自主注册</a:t>
            </a:r>
          </a:p>
        </p:txBody>
      </p:sp>
      <p:sp>
        <p:nvSpPr>
          <p:cNvPr id="8" name="矩形 7"/>
          <p:cNvSpPr/>
          <p:nvPr/>
        </p:nvSpPr>
        <p:spPr>
          <a:xfrm>
            <a:off x="139077" y="800032"/>
            <a:ext cx="886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50000"/>
                  </a:schemeClr>
                </a:solidFill>
              </a:rPr>
              <a:t>教学平台地址：</a:t>
            </a: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hlinkClick r:id="rId2"/>
              </a:rPr>
              <a:t>http://os.open.com.cn</a:t>
            </a: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hlinkClick r:id="rId2"/>
              </a:rPr>
              <a:t>/</a:t>
            </a: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7" y="1677379"/>
            <a:ext cx="8632947" cy="38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1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-28203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27728" y="620688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49"/>
          <p:cNvSpPr txBox="1"/>
          <p:nvPr/>
        </p:nvSpPr>
        <p:spPr>
          <a:xfrm>
            <a:off x="180306" y="116632"/>
            <a:ext cx="3005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教学平台登录注册功能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Box 67"/>
          <p:cNvSpPr txBox="1">
            <a:spLocks noChangeArrowheads="1"/>
          </p:cNvSpPr>
          <p:nvPr/>
        </p:nvSpPr>
        <p:spPr bwMode="black">
          <a:xfrm>
            <a:off x="37487" y="703439"/>
            <a:ext cx="816149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在一个页面完成所有的</a:t>
            </a:r>
            <a:r>
              <a:rPr lang="zh-CN" altLang="en-US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操作，验证信息和注册信息</a:t>
            </a:r>
            <a:endParaRPr lang="en-US" altLang="zh-CN" sz="1600" b="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18" y="1052736"/>
            <a:ext cx="7991691" cy="39786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858" y="4077072"/>
            <a:ext cx="4111658" cy="26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-28203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27728" y="404664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49"/>
          <p:cNvSpPr txBox="1"/>
          <p:nvPr/>
        </p:nvSpPr>
        <p:spPr>
          <a:xfrm>
            <a:off x="180306" y="-27384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教学平台课程学习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Box 67"/>
          <p:cNvSpPr txBox="1">
            <a:spLocks noChangeArrowheads="1"/>
          </p:cNvSpPr>
          <p:nvPr/>
        </p:nvSpPr>
        <p:spPr bwMode="black">
          <a:xfrm>
            <a:off x="227728" y="404664"/>
            <a:ext cx="816149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方便、重复、自主式学习！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0" y="730133"/>
            <a:ext cx="6362700" cy="46958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40946" y="2577640"/>
            <a:ext cx="156966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dirty="0" smtClean="0">
                <a:solidFill>
                  <a:srgbClr val="C00000"/>
                </a:solidFill>
              </a:rPr>
              <a:t>点击课程进入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905" y="2919272"/>
            <a:ext cx="6791739" cy="458100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557856" y="4634143"/>
            <a:ext cx="1117671" cy="172566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522626" y="5955050"/>
            <a:ext cx="1188133" cy="71481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845019" y="4629266"/>
            <a:ext cx="928434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050" dirty="0" smtClean="0">
                <a:solidFill>
                  <a:srgbClr val="C00000"/>
                </a:solidFill>
              </a:rPr>
              <a:t>查看公告</a:t>
            </a:r>
            <a:endParaRPr lang="zh-CN" altLang="en-US" sz="1050" dirty="0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31325" y="5665356"/>
            <a:ext cx="1025342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050" dirty="0" smtClean="0">
                <a:solidFill>
                  <a:srgbClr val="C00000"/>
                </a:solidFill>
              </a:rPr>
              <a:t>主讲教师信息</a:t>
            </a:r>
            <a:endParaRPr lang="zh-CN" altLang="en-US" sz="1050" dirty="0">
              <a:solidFill>
                <a:srgbClr val="C00000"/>
              </a:solidFill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6661026" y="2852937"/>
            <a:ext cx="216024" cy="504056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212754" y="3429619"/>
            <a:ext cx="3960440" cy="71481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212754" y="4139451"/>
            <a:ext cx="1025342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050" dirty="0" smtClean="0">
                <a:solidFill>
                  <a:srgbClr val="C00000"/>
                </a:solidFill>
              </a:rPr>
              <a:t>查看自己的学习进度</a:t>
            </a:r>
            <a:endParaRPr lang="zh-CN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-28203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27728" y="404664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49"/>
          <p:cNvSpPr txBox="1"/>
          <p:nvPr/>
        </p:nvSpPr>
        <p:spPr>
          <a:xfrm>
            <a:off x="180306" y="-27384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教学平台课程学习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Box 67"/>
          <p:cNvSpPr txBox="1">
            <a:spLocks noChangeArrowheads="1"/>
          </p:cNvSpPr>
          <p:nvPr/>
        </p:nvSpPr>
        <p:spPr bwMode="black">
          <a:xfrm>
            <a:off x="180306" y="459829"/>
            <a:ext cx="8856984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查看此课程的学习进度</a:t>
            </a:r>
            <a:endParaRPr lang="en-US" altLang="zh-CN" sz="12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、时长：是在课程空间学习的时长；时长进度</a:t>
            </a: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学习时长</a:t>
            </a: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教师要求的总时长</a:t>
            </a:r>
            <a:endParaRPr lang="en-US" altLang="zh-CN" sz="12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、课件：包括课程目录的视频和练习，观看完视频和做完练习后完成数就会增加；</a:t>
            </a:r>
            <a:endParaRPr lang="en-US" altLang="zh-CN" sz="12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课件进度</a:t>
            </a: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已完成的视频和练习数</a:t>
            </a: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视频和练习的总数</a:t>
            </a:r>
            <a:endParaRPr lang="en-US" altLang="zh-CN" sz="12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、作业：提交作业后，老师批阅完成，作业完成数就会增加；作业进度</a:t>
            </a: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完成的作业数</a:t>
            </a: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课程下作业总数</a:t>
            </a:r>
            <a:endParaRPr lang="en-US" altLang="zh-CN" sz="12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、问答：提问问题和回答问题的数目，问答进度</a:t>
            </a: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提交问答数</a:t>
            </a: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老师要求达到问答总数</a:t>
            </a:r>
            <a:endParaRPr lang="en-US" altLang="zh-CN" sz="12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、以上几个考核项是由教师后台所设置，教师设置几项即显示几项内容</a:t>
            </a:r>
            <a:endParaRPr lang="zh-CN" altLang="en-US" sz="1600" b="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76" y="1916832"/>
            <a:ext cx="6951934" cy="468905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36490" y="2466427"/>
            <a:ext cx="4104456" cy="74479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246169" y="2229026"/>
            <a:ext cx="201200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050" dirty="0" smtClean="0">
                <a:solidFill>
                  <a:srgbClr val="C00000"/>
                </a:solidFill>
              </a:rPr>
              <a:t>查看自己的学习进度</a:t>
            </a:r>
            <a:endParaRPr lang="zh-CN" altLang="en-US" sz="1050" dirty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542" y="3295309"/>
            <a:ext cx="5072079" cy="329854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589018" y="2815944"/>
            <a:ext cx="231231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100" dirty="0" smtClean="0">
                <a:solidFill>
                  <a:srgbClr val="C00000"/>
                </a:solidFill>
              </a:rPr>
              <a:t>点击查看学情，可以查看线上平时成绩和每条学习记录的得分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6300986" y="2834323"/>
            <a:ext cx="216024" cy="504056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4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-28203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27728" y="404664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49"/>
          <p:cNvSpPr txBox="1"/>
          <p:nvPr/>
        </p:nvSpPr>
        <p:spPr>
          <a:xfrm>
            <a:off x="180306" y="-27384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教学平台课程学习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Box 67"/>
          <p:cNvSpPr txBox="1">
            <a:spLocks noChangeArrowheads="1"/>
          </p:cNvSpPr>
          <p:nvPr/>
        </p:nvSpPr>
        <p:spPr bwMode="black">
          <a:xfrm>
            <a:off x="227728" y="404664"/>
            <a:ext cx="816149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方便、重复、自主式学习！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" y="908720"/>
            <a:ext cx="6030647" cy="3672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538" y="3571342"/>
            <a:ext cx="6344330" cy="3170026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5652914" y="1700808"/>
            <a:ext cx="0" cy="18705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252149" y="3234878"/>
            <a:ext cx="1016389" cy="5541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021640" y="5013176"/>
            <a:ext cx="1368152" cy="936104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276680" y="5986479"/>
            <a:ext cx="172354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200" dirty="0" smtClean="0">
                <a:solidFill>
                  <a:srgbClr val="FF0000"/>
                </a:solidFill>
              </a:rPr>
              <a:t>点击目录切换视频播放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89218" y="4099579"/>
            <a:ext cx="399204" cy="265525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295" y="4402904"/>
            <a:ext cx="258574" cy="36195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7957170" y="4415379"/>
            <a:ext cx="140544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200" dirty="0" smtClean="0">
                <a:solidFill>
                  <a:srgbClr val="C00000"/>
                </a:solidFill>
              </a:rPr>
              <a:t>点击问答，提问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45170" y="1463317"/>
            <a:ext cx="2409125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050" dirty="0" smtClean="0">
                <a:solidFill>
                  <a:srgbClr val="C00000"/>
                </a:solidFill>
              </a:rPr>
              <a:t>点击</a:t>
            </a:r>
            <a:r>
              <a:rPr lang="zh-CN" altLang="en-US" sz="1050" b="1" dirty="0" smtClean="0">
                <a:solidFill>
                  <a:srgbClr val="C00000"/>
                </a:solidFill>
              </a:rPr>
              <a:t>继续学习</a:t>
            </a:r>
            <a:r>
              <a:rPr lang="zh-CN" altLang="en-US" sz="1050" dirty="0" smtClean="0">
                <a:solidFill>
                  <a:srgbClr val="C00000"/>
                </a:solidFill>
              </a:rPr>
              <a:t>，即可观看最近学习的视频</a:t>
            </a:r>
            <a:endParaRPr lang="zh-CN" altLang="en-US" sz="1050" dirty="0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29598" y="2828337"/>
            <a:ext cx="2409125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050" dirty="0" smtClean="0">
                <a:solidFill>
                  <a:srgbClr val="C00000"/>
                </a:solidFill>
              </a:rPr>
              <a:t>点击此视频，即可进入视频学习界面</a:t>
            </a:r>
            <a:endParaRPr lang="zh-CN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694" y="-62871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tx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27728" y="620688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49"/>
          <p:cNvSpPr txBox="1"/>
          <p:nvPr/>
        </p:nvSpPr>
        <p:spPr>
          <a:xfrm>
            <a:off x="180306" y="116632"/>
            <a:ext cx="49808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教学平台学生教学计划、课程成绩查询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67"/>
          <p:cNvSpPr txBox="1">
            <a:spLocks noChangeArrowheads="1"/>
          </p:cNvSpPr>
          <p:nvPr/>
        </p:nvSpPr>
        <p:spPr bwMode="black">
          <a:xfrm>
            <a:off x="227728" y="735541"/>
            <a:ext cx="816149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查询教学计划 ，</a:t>
            </a:r>
            <a:r>
              <a:rPr lang="zh-CN" altLang="zh-CN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每学期</a:t>
            </a:r>
            <a:r>
              <a:rPr lang="zh-CN" altLang="en-US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及其</a:t>
            </a:r>
            <a:r>
              <a:rPr lang="zh-CN" altLang="zh-CN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成绩和</a:t>
            </a:r>
            <a:r>
              <a:rPr lang="zh-CN" altLang="en-US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r>
              <a:rPr lang="zh-CN" altLang="zh-CN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获学分</a:t>
            </a:r>
            <a:r>
              <a:rPr lang="zh-CN" altLang="en-US" sz="16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28" y="1171745"/>
            <a:ext cx="5996588" cy="44169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730" y="3867437"/>
            <a:ext cx="5087132" cy="29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8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694" y="-62871"/>
            <a:ext cx="9146282" cy="6886203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tx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27728" y="620688"/>
            <a:ext cx="8737554" cy="0"/>
          </a:xfrm>
          <a:prstGeom prst="line">
            <a:avLst/>
          </a:prstGeom>
          <a:ln w="22225">
            <a:solidFill>
              <a:srgbClr val="4F7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49"/>
          <p:cNvSpPr txBox="1"/>
          <p:nvPr/>
        </p:nvSpPr>
        <p:spPr>
          <a:xfrm>
            <a:off x="180306" y="116632"/>
            <a:ext cx="4416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5F79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教学平台学生端我的作业、做作业</a:t>
            </a:r>
            <a:endParaRPr lang="zh-CN" altLang="en-US" sz="2200" dirty="0">
              <a:solidFill>
                <a:srgbClr val="5F79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67"/>
          <p:cNvSpPr txBox="1">
            <a:spLocks noChangeArrowheads="1"/>
          </p:cNvSpPr>
          <p:nvPr/>
        </p:nvSpPr>
        <p:spPr bwMode="black">
          <a:xfrm>
            <a:off x="180306" y="620688"/>
            <a:ext cx="8161490" cy="126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我的作业，查看所有课程下的作业。也可以进入课程空间查看一门课程下的作业；</a:t>
            </a:r>
            <a:r>
              <a:rPr lang="en-US" altLang="zh-CN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6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、已开始的作业，学生才可以做作业。</a:t>
            </a:r>
            <a:endParaRPr lang="en-US" altLang="zh-CN" sz="12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、已提交的作业，可以查看作答和评阅信息</a:t>
            </a:r>
            <a:r>
              <a:rPr lang="zh-CN" altLang="en-US" sz="1200" b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、再做一次：已提交的作业被批阅后，在允许作答次数内可以重复做作业。</a:t>
            </a:r>
            <a:endParaRPr lang="en-US" altLang="zh-CN" sz="12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、已结束的作业不可做作业。</a:t>
            </a:r>
            <a:endParaRPr lang="en-US" altLang="zh-CN" sz="1200" b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、点击做作业，进入答题页。</a:t>
            </a:r>
            <a:endParaRPr lang="zh-CN" altLang="en-US" sz="1200" b="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06" y="2002022"/>
            <a:ext cx="8182213" cy="55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2E8"/>
        </a:solidFill>
        <a:ln w="12700">
          <a:solidFill>
            <a:schemeClr val="accent6">
              <a:lumMod val="50000"/>
            </a:schemeClr>
          </a:solidFill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C0AAE90-47C3-40A1-8017-32A7017B6A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世界地图系列,世界演示文稿(宽屏)</Template>
  <TotalTime>0</TotalTime>
  <Words>682</Words>
  <Application>Microsoft Office PowerPoint</Application>
  <PresentationFormat>自定义</PresentationFormat>
  <Paragraphs>100</Paragraphs>
  <Slides>20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Continental_World_16x9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2014-09-19T06:45:56Z</dcterms:created>
  <dcterms:modified xsi:type="dcterms:W3CDTF">2016-07-12T07:40:59Z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